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0" r:id="rId4"/>
    <p:sldId id="258" r:id="rId5"/>
    <p:sldId id="259" r:id="rId6"/>
    <p:sldId id="268" r:id="rId7"/>
    <p:sldId id="260" r:id="rId8"/>
    <p:sldId id="261" r:id="rId9"/>
    <p:sldId id="269" r:id="rId10"/>
    <p:sldId id="262" r:id="rId11"/>
    <p:sldId id="267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7C6F6D8-A1A3-49AA-AAC9-24195CD56A09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1A5A0A8-2674-4497-A932-52F1676F9D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6D8-A1A3-49AA-AAC9-24195CD56A09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A0A8-2674-4497-A932-52F1676F9D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6D8-A1A3-49AA-AAC9-24195CD56A09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A0A8-2674-4497-A932-52F1676F9D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6D8-A1A3-49AA-AAC9-24195CD56A09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A0A8-2674-4497-A932-52F1676F9D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6D8-A1A3-49AA-AAC9-24195CD56A09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A0A8-2674-4497-A932-52F1676F9D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6D8-A1A3-49AA-AAC9-24195CD56A09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A0A8-2674-4497-A932-52F1676F9D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6D8-A1A3-49AA-AAC9-24195CD56A09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A0A8-2674-4497-A932-52F1676F9D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6D8-A1A3-49AA-AAC9-24195CD56A09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A0A8-2674-4497-A932-52F1676F9D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6D8-A1A3-49AA-AAC9-24195CD56A09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A0A8-2674-4497-A932-52F1676F9D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6D8-A1A3-49AA-AAC9-24195CD56A09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A0A8-2674-4497-A932-52F1676F9D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6D8-A1A3-49AA-AAC9-24195CD56A09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A0A8-2674-4497-A932-52F1676F9D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7C6F6D8-A1A3-49AA-AAC9-24195CD56A09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1A5A0A8-2674-4497-A932-52F1676F9D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Social Change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648200"/>
            <a:ext cx="6400800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400" dirty="0" smtClean="0"/>
              <a:t>Dr. </a:t>
            </a:r>
            <a:r>
              <a:rPr lang="en-US" sz="3400" dirty="0" err="1" smtClean="0"/>
              <a:t>Archana</a:t>
            </a:r>
            <a:r>
              <a:rPr lang="en-US" sz="3400" dirty="0" smtClean="0"/>
              <a:t> </a:t>
            </a:r>
            <a:r>
              <a:rPr lang="en-US" sz="3400" dirty="0" err="1" smtClean="0"/>
              <a:t>Mishra</a:t>
            </a:r>
            <a:endParaRPr lang="en-US" sz="3400" dirty="0" smtClean="0"/>
          </a:p>
          <a:p>
            <a:r>
              <a:rPr lang="en-US" sz="3200" dirty="0" smtClean="0"/>
              <a:t>M.A. </a:t>
            </a:r>
            <a:r>
              <a:rPr lang="en-US" sz="3200" dirty="0" smtClean="0"/>
              <a:t>Sociology</a:t>
            </a:r>
          </a:p>
          <a:p>
            <a:r>
              <a:rPr lang="en-US" sz="2400" dirty="0" smtClean="0"/>
              <a:t>Shia PG College, </a:t>
            </a:r>
            <a:r>
              <a:rPr lang="en-US" sz="2400" dirty="0" err="1" smtClean="0"/>
              <a:t>Lucknow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51637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</a:t>
            </a:r>
            <a:r>
              <a:rPr lang="en-US" dirty="0" smtClean="0"/>
              <a:t>Social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b="1" dirty="0" smtClean="0"/>
              <a:t>Linear/</a:t>
            </a:r>
            <a:r>
              <a:rPr lang="en-US" b="1" dirty="0" err="1" smtClean="0"/>
              <a:t>Evolutationary</a:t>
            </a:r>
            <a:r>
              <a:rPr lang="en-US" b="1" dirty="0" smtClean="0"/>
              <a:t> Pattern</a:t>
            </a:r>
            <a:r>
              <a:rPr lang="en-US" dirty="0" smtClean="0"/>
              <a:t>-It moves in the form of a line. Development in scientific or technological field is an example of this. August Comte, Karl Marks, Spencer, Morgan , Taylor etc. are its supporters.</a:t>
            </a:r>
          </a:p>
          <a:p>
            <a:pPr marL="514350" indent="-514350" algn="just">
              <a:buAutoNum type="arabicPeriod" startAt="2"/>
            </a:pPr>
            <a:r>
              <a:rPr lang="en-US" b="1" dirty="0" smtClean="0"/>
              <a:t>Fluctuating Change-</a:t>
            </a:r>
            <a:r>
              <a:rPr lang="en-US" dirty="0"/>
              <a:t>Changes in the </a:t>
            </a:r>
            <a:r>
              <a:rPr lang="en-US" dirty="0" smtClean="0"/>
              <a:t>upward</a:t>
            </a:r>
            <a:r>
              <a:rPr lang="en-US" dirty="0"/>
              <a:t> </a:t>
            </a:r>
            <a:r>
              <a:rPr lang="en-US" dirty="0" smtClean="0"/>
              <a:t>or downward direction of change. This change sometimes happens in the form decadence, its main supporters are Sorokin.</a:t>
            </a:r>
          </a:p>
          <a:p>
            <a:pPr marL="514350" indent="-514350" algn="just">
              <a:buAutoNum type="arabicPeriod" startAt="2"/>
            </a:pPr>
            <a:r>
              <a:rPr lang="en-US" b="1" dirty="0" smtClean="0"/>
              <a:t>Cyclical Change</a:t>
            </a:r>
            <a:r>
              <a:rPr lang="en-US" dirty="0" smtClean="0"/>
              <a:t>-the change in it repeats itself in the form of a cycle. This change is seen in the field of fashion etc. Its supporters are Toynbee, Pareto, Spengler etc.</a:t>
            </a:r>
          </a:p>
          <a:p>
            <a:pPr marL="514350" indent="-514350"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7554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Madan</a:t>
            </a:r>
            <a:r>
              <a:rPr lang="en-US" dirty="0" smtClean="0"/>
              <a:t>, G.R., Sociology of Change and Development</a:t>
            </a:r>
          </a:p>
          <a:p>
            <a:r>
              <a:rPr lang="en-US" dirty="0" smtClean="0"/>
              <a:t>Singh, J.P., Social Change in Modern India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7367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777317" cy="350897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</a:t>
            </a:r>
            <a:r>
              <a:rPr lang="en-US" sz="6000" dirty="0" smtClean="0"/>
              <a:t>Thank You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3426826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Social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6882384" cy="3493008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400" dirty="0"/>
              <a:t>social change </a:t>
            </a:r>
            <a:r>
              <a:rPr lang="en-US" sz="2400" dirty="0" smtClean="0"/>
              <a:t>is a</a:t>
            </a:r>
            <a:r>
              <a:rPr lang="en-US" sz="2400" dirty="0"/>
              <a:t> changes in human interactions and relationships that transform cultural and social institutions. These changes occur over time and often have profound and long-term consequences for society</a:t>
            </a:r>
            <a:r>
              <a:rPr lang="en-US" sz="2400" dirty="0" smtClean="0"/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/>
              <a:t>The social change is also known as social progress or </a:t>
            </a:r>
            <a:r>
              <a:rPr lang="en-US" sz="2400" dirty="0" smtClean="0"/>
              <a:t>socio cultural </a:t>
            </a:r>
            <a:r>
              <a:rPr lang="en-US" sz="2400" dirty="0"/>
              <a:t>evolution</a:t>
            </a:r>
            <a:r>
              <a:rPr lang="en-US" sz="2400" dirty="0" smtClean="0"/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/>
              <a:t>A significant social change occurred in the form of drastic  shift from an agricultural society to industrialized and post modern society.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884452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dirty="0" smtClean="0"/>
              <a:t>Change is the difference arising in any object, or idea from the interval of time.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It is a specific concept that is found in all three worlds, i.e., biological, physical and social.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It is a universal process of differentiation, which occurs in time space.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0869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8183880" cy="1051560"/>
          </a:xfrm>
        </p:spPr>
        <p:txBody>
          <a:bodyPr/>
          <a:lstStyle/>
          <a:p>
            <a:r>
              <a:rPr lang="en-US" dirty="0" smtClean="0"/>
              <a:t>Definition of social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696200" cy="4042377"/>
          </a:xfrm>
        </p:spPr>
        <p:txBody>
          <a:bodyPr>
            <a:normAutofit fontScale="85000" lnSpcReduction="20000"/>
          </a:bodyPr>
          <a:lstStyle/>
          <a:p>
            <a:pPr marL="68580" indent="0" algn="just">
              <a:buNone/>
            </a:pPr>
            <a:r>
              <a:rPr lang="en-US" dirty="0" smtClean="0"/>
              <a:t>Social change is change in social organization, social relations, institutions and change occurring in different units of society.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  Ginsberg, “Social change is a change in social   structure”.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err="1" smtClean="0"/>
              <a:t>M.D.Jenson</a:t>
            </a:r>
            <a:r>
              <a:rPr lang="en-US" dirty="0" smtClean="0"/>
              <a:t>, “Social change as modification in ways of doing and thinking of people”.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Jones ,“Social change is a term used to describe  variation in or modification of any aspect of social process, social patterns, social interactions or social organization”.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err="1" smtClean="0"/>
              <a:t>Gillin</a:t>
            </a:r>
            <a:r>
              <a:rPr lang="en-US" dirty="0" smtClean="0"/>
              <a:t> and </a:t>
            </a:r>
            <a:r>
              <a:rPr lang="en-US" dirty="0" err="1" smtClean="0"/>
              <a:t>Gillin</a:t>
            </a:r>
            <a:r>
              <a:rPr lang="en-US" dirty="0" smtClean="0"/>
              <a:t> ,“Social changes are variations from the accepted mode of life, whether due to alteration in geographical condition, in cultural equipment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4141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social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/>
              <a:t>Social change is </a:t>
            </a:r>
            <a:r>
              <a:rPr lang="en-US" dirty="0" smtClean="0"/>
              <a:t>universal process. This is an abstract concept.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Social </a:t>
            </a:r>
            <a:r>
              <a:rPr lang="en-US" dirty="0"/>
              <a:t>Change is not Uniform Social Change differs </a:t>
            </a:r>
            <a:r>
              <a:rPr lang="en-US" dirty="0" smtClean="0"/>
              <a:t>     from </a:t>
            </a:r>
            <a:r>
              <a:rPr lang="en-US" dirty="0"/>
              <a:t>society to </a:t>
            </a:r>
            <a:r>
              <a:rPr lang="en-US" dirty="0" smtClean="0"/>
              <a:t>society</a:t>
            </a:r>
            <a:r>
              <a:rPr lang="en-US" dirty="0"/>
              <a:t> it can be progressive or regressive, positive or negative, permanent or temporary, planned or unplanned, unidirectional or multi­directional, beneficial or </a:t>
            </a:r>
            <a:r>
              <a:rPr lang="en-US" dirty="0" smtClean="0"/>
              <a:t>harmful.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It can be linear, multi-linear and cyclic form.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Change is unpredictable in general. What speed and in what form the change takes place is not easily predictable.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Social  Change is change in community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This is a neutral and complex concept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93063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of Social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514600"/>
            <a:ext cx="5433508" cy="3276599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Evolution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Progress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Adaptation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Development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Revolution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Social Movement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6927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024744" cy="1143000"/>
          </a:xfrm>
        </p:spPr>
        <p:txBody>
          <a:bodyPr/>
          <a:lstStyle/>
          <a:p>
            <a:r>
              <a:rPr lang="en-US" dirty="0" smtClean="0"/>
              <a:t>Factors of Social </a:t>
            </a:r>
            <a:r>
              <a:rPr lang="en-US" dirty="0"/>
              <a:t>C</a:t>
            </a:r>
            <a:r>
              <a:rPr lang="en-US" dirty="0" smtClean="0"/>
              <a:t>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72000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b="1" dirty="0" smtClean="0"/>
              <a:t>Natural Factors: </a:t>
            </a:r>
            <a:r>
              <a:rPr lang="en-US" dirty="0" smtClean="0"/>
              <a:t>Natural calamities like floods, earthquakes, draughts, famines and other natural disasters always force changes.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smtClean="0"/>
              <a:t>Cultural Factors: </a:t>
            </a:r>
            <a:r>
              <a:rPr lang="en-US" dirty="0" smtClean="0"/>
              <a:t>It depends upon belief, ideas, values, customs, conventions and institutions etc. When there is a change in these, it influences the social life.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Science and Technological Factors: Two main sources	</a:t>
            </a:r>
          </a:p>
          <a:p>
            <a:pPr marL="1771650" lvl="3" indent="-514350" algn="just">
              <a:buFont typeface="+mj-lt"/>
              <a:buAutoNum type="arabicPeriod"/>
            </a:pPr>
            <a:r>
              <a:rPr lang="en-US" sz="3200" dirty="0"/>
              <a:t>Invention</a:t>
            </a:r>
          </a:p>
          <a:p>
            <a:pPr marL="1771650" lvl="3" indent="-514350" algn="just">
              <a:buFont typeface="+mj-lt"/>
              <a:buAutoNum type="arabicPeriod"/>
            </a:pPr>
            <a:r>
              <a:rPr lang="en-US" sz="3200" dirty="0" smtClean="0"/>
              <a:t>Discovery</a:t>
            </a:r>
          </a:p>
          <a:p>
            <a:pPr marL="1257300" lvl="3" indent="0" algn="just">
              <a:buNone/>
            </a:pPr>
            <a:r>
              <a:rPr lang="en-US" sz="2600" dirty="0" smtClean="0"/>
              <a:t>Invention </a:t>
            </a:r>
            <a:r>
              <a:rPr lang="en-US" sz="2600" dirty="0"/>
              <a:t>and </a:t>
            </a:r>
            <a:r>
              <a:rPr lang="en-US" sz="2600" dirty="0" smtClean="0"/>
              <a:t>discovery </a:t>
            </a:r>
            <a:r>
              <a:rPr lang="en-US" sz="2600" dirty="0"/>
              <a:t>in technology can produce a large scale change in society.</a:t>
            </a:r>
          </a:p>
          <a:p>
            <a:pPr marL="1257300" lvl="3" indent="0">
              <a:buNone/>
            </a:pPr>
            <a:endParaRPr lang="en-US" dirty="0" smtClean="0"/>
          </a:p>
          <a:p>
            <a:pPr marL="1771650" lvl="3" indent="-514350">
              <a:buFont typeface="+mj-lt"/>
              <a:buAutoNum type="arabicPeriod"/>
            </a:pPr>
            <a:endParaRPr lang="en-US" dirty="0"/>
          </a:p>
          <a:p>
            <a:pPr marL="1771650" lvl="3" indent="-514350">
              <a:buFont typeface="+mj-lt"/>
              <a:buAutoNum type="arabicPeriod"/>
            </a:pPr>
            <a:endParaRPr lang="en-US" dirty="0" smtClean="0"/>
          </a:p>
          <a:p>
            <a:pPr marL="1257300" lvl="3" indent="0">
              <a:buNone/>
            </a:pPr>
            <a:endParaRPr lang="en-US" dirty="0" smtClean="0"/>
          </a:p>
          <a:p>
            <a:pPr marL="1257300" lvl="3" indent="0">
              <a:buNone/>
            </a:pPr>
            <a:endParaRPr lang="en-US" dirty="0"/>
          </a:p>
          <a:p>
            <a:pPr marL="1257300" lvl="3" indent="0">
              <a:buNone/>
            </a:pPr>
            <a:endParaRPr lang="en-US" dirty="0" smtClean="0"/>
          </a:p>
          <a:p>
            <a:pPr marL="1771650" lvl="3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565617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of social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b="1" dirty="0" smtClean="0"/>
              <a:t>4. Biological Factors: </a:t>
            </a:r>
            <a:r>
              <a:rPr lang="en-US" dirty="0" smtClean="0"/>
              <a:t>Biological factors are those factors which determine the structure, selection and hereditary qualities of generations.</a:t>
            </a:r>
          </a:p>
          <a:p>
            <a:pPr marL="0" indent="0" algn="just">
              <a:buNone/>
            </a:pPr>
            <a:r>
              <a:rPr lang="en-US" b="1" dirty="0" smtClean="0"/>
              <a:t>5. Demographic Factors: </a:t>
            </a:r>
            <a:r>
              <a:rPr lang="en-US" dirty="0" smtClean="0"/>
              <a:t>Demographic factors like population, birth rate and death rate etc. The population increase or decrease always bring social change.</a:t>
            </a:r>
          </a:p>
          <a:p>
            <a:pPr marL="0" indent="0" algn="just">
              <a:buNone/>
            </a:pPr>
            <a:r>
              <a:rPr lang="en-US" b="1" dirty="0" smtClean="0"/>
              <a:t>6. Socio-economic Factors: </a:t>
            </a:r>
            <a:r>
              <a:rPr lang="en-US" dirty="0" smtClean="0"/>
              <a:t>Social structure of a country is determined by economic factors and it is responsible for change</a:t>
            </a:r>
          </a:p>
          <a:p>
            <a:pPr marL="0" indent="0" algn="just">
              <a:buNone/>
            </a:pPr>
            <a:r>
              <a:rPr lang="en-US" b="1" dirty="0" smtClean="0"/>
              <a:t>7.Political Factors-</a:t>
            </a:r>
            <a:r>
              <a:rPr lang="en-US" dirty="0"/>
              <a:t>Political leadership </a:t>
            </a:r>
            <a:r>
              <a:rPr lang="en-US" dirty="0" smtClean="0"/>
              <a:t>and individuals in power influences the rate and direction of social change.</a:t>
            </a:r>
          </a:p>
          <a:p>
            <a:pPr marL="0" indent="0" algn="just">
              <a:buNone/>
            </a:pPr>
            <a:r>
              <a:rPr lang="en-US" b="1" dirty="0"/>
              <a:t>8.Psyshological Factors-</a:t>
            </a:r>
            <a:r>
              <a:rPr lang="en-US" dirty="0"/>
              <a:t>Social</a:t>
            </a:r>
            <a:r>
              <a:rPr lang="en-US" b="1" dirty="0"/>
              <a:t> </a:t>
            </a:r>
            <a:r>
              <a:rPr lang="en-US" dirty="0" smtClean="0"/>
              <a:t>change begins with the personal change, which leads to commitment and motivation. It includes social support, social status, social integration, loneliness and social integration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4085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Change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 smtClean="0"/>
              <a:t>Westernization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/>
              <a:t>Sanskritization</a:t>
            </a: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Modernization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Democratization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Globalization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Secularization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Universalization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Industrialization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Urbanization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1106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514</TotalTime>
  <Words>623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Social Change</vt:lpstr>
      <vt:lpstr>What is Social Change</vt:lpstr>
      <vt:lpstr>Concept of Change</vt:lpstr>
      <vt:lpstr>Definition of social Change</vt:lpstr>
      <vt:lpstr>Characteristics of social Change</vt:lpstr>
      <vt:lpstr>Processes of Social Change</vt:lpstr>
      <vt:lpstr>Factors of Social Change</vt:lpstr>
      <vt:lpstr>Factors of social change</vt:lpstr>
      <vt:lpstr>Social Change in India</vt:lpstr>
      <vt:lpstr>Types of Social Change</vt:lpstr>
      <vt:lpstr>Reference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Change</dc:title>
  <dc:creator>Innama</dc:creator>
  <cp:lastModifiedBy>ABC</cp:lastModifiedBy>
  <cp:revision>30</cp:revision>
  <dcterms:created xsi:type="dcterms:W3CDTF">2020-11-01T13:23:06Z</dcterms:created>
  <dcterms:modified xsi:type="dcterms:W3CDTF">2022-01-10T12:26:10Z</dcterms:modified>
</cp:coreProperties>
</file>